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2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B5395"/>
    <a:srgbClr val="CF1380"/>
    <a:srgbClr val="EA0000"/>
    <a:srgbClr val="EC6D7B"/>
    <a:srgbClr val="F4A300"/>
    <a:srgbClr val="2F5597"/>
    <a:srgbClr val="DEEBF7"/>
    <a:srgbClr val="F6E96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 autoAdjust="0"/>
  </p:normalViewPr>
  <p:slideViewPr>
    <p:cSldViewPr snapToGrid="0">
      <p:cViewPr varScale="1">
        <p:scale>
          <a:sx n="46" d="100"/>
          <a:sy n="46" d="100"/>
        </p:scale>
        <p:origin x="2310" y="54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7243D-AEE7-4090-8835-F04A248F4120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41425"/>
            <a:ext cx="23876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D17ED-1630-46D4-B9DD-2092151E9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0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305632" y="1570510"/>
            <a:ext cx="3910177" cy="2762951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dirty="0"/>
              <a:t>写真をいれてください。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3" hasCustomPrompt="1"/>
          </p:nvPr>
        </p:nvSpPr>
        <p:spPr>
          <a:xfrm>
            <a:off x="3305175" y="4651374"/>
            <a:ext cx="3909600" cy="27648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写真をいれてください。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73261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25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6" r:id="rId10"/>
    <p:sldLayoutId id="2147483673" r:id="rId11"/>
    <p:sldLayoutId id="2147483674" r:id="rId12"/>
    <p:sldLayoutId id="2147483677" r:id="rId13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takaei@yamanashi.ac.jp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0D51E76-BF94-4406-84B8-5771152B1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06" y="-219098"/>
            <a:ext cx="7770165" cy="5169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正方形/長方形 22"/>
          <p:cNvSpPr/>
          <p:nvPr/>
        </p:nvSpPr>
        <p:spPr>
          <a:xfrm>
            <a:off x="1729" y="3683898"/>
            <a:ext cx="7775575" cy="12322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4A3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25316" y="3841743"/>
            <a:ext cx="7775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通過率を高めるポイント</a:t>
            </a:r>
            <a:r>
              <a:rPr kumimoji="1" lang="ja-JP" altLang="en-US" sz="44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解説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223181" y="2874810"/>
            <a:ext cx="5278580" cy="97414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日本式の履歴書・</a:t>
            </a:r>
            <a:r>
              <a:rPr kumimoji="1" lang="en-US" altLang="ja-JP" sz="40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ES</a:t>
            </a:r>
            <a:endParaRPr kumimoji="1" lang="ja-JP" altLang="en-US" sz="2800" b="1" dirty="0">
              <a:solidFill>
                <a:srgbClr val="FFC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54B9519-1500-4E08-AECD-B6C9338DD07F}"/>
              </a:ext>
            </a:extLst>
          </p:cNvPr>
          <p:cNvSpPr/>
          <p:nvPr/>
        </p:nvSpPr>
        <p:spPr>
          <a:xfrm>
            <a:off x="102832" y="5091436"/>
            <a:ext cx="7429101" cy="1484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2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0" y="9787589"/>
            <a:ext cx="7775575" cy="1327361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89D1"/>
              </a:solidFill>
            </a:endParaRPr>
          </a:p>
        </p:txBody>
      </p:sp>
      <p:sp>
        <p:nvSpPr>
          <p:cNvPr id="36" name="正方形/長方形 3">
            <a:extLst>
              <a:ext uri="{FF2B5EF4-FFF2-40B4-BE49-F238E27FC236}">
                <a16:creationId xmlns:a16="http://schemas.microsoft.com/office/drawing/2014/main" id="{B203B94D-CBC9-43B8-A430-089D50572225}"/>
              </a:ext>
            </a:extLst>
          </p:cNvPr>
          <p:cNvSpPr/>
          <p:nvPr/>
        </p:nvSpPr>
        <p:spPr>
          <a:xfrm>
            <a:off x="41945" y="10013301"/>
            <a:ext cx="5393232" cy="85977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5" tIns="45693" rIns="91385" bIns="45693"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</a:rPr>
              <a:t>問い合わせ・申し込み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800" dirty="0">
                <a:solidFill>
                  <a:schemeClr val="tx1"/>
                </a:solidFill>
              </a:rPr>
              <a:t>（申し込み期限</a:t>
            </a:r>
            <a:r>
              <a:rPr lang="en-US" altLang="ja-JP" sz="1800" dirty="0">
                <a:solidFill>
                  <a:schemeClr val="tx1"/>
                </a:solidFill>
              </a:rPr>
              <a:t>: 12/16</a:t>
            </a:r>
            <a:r>
              <a:rPr lang="ja-JP" altLang="en-US" sz="1800" dirty="0">
                <a:solidFill>
                  <a:schemeClr val="tx1"/>
                </a:solidFill>
              </a:rPr>
              <a:t>）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35" name="Picture 2" descr="\\Originatorserve\留学生チーム\Jesslyn\asset_アセット 2.png">
            <a:extLst>
              <a:ext uri="{FF2B5EF4-FFF2-40B4-BE49-F238E27FC236}">
                <a16:creationId xmlns:a16="http://schemas.microsoft.com/office/drawing/2014/main" id="{BD0707AE-D050-4DEE-84B6-E8314F986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87" y="8720381"/>
            <a:ext cx="903637" cy="66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A31450B-1116-420F-8405-9D88BC790D46}"/>
              </a:ext>
            </a:extLst>
          </p:cNvPr>
          <p:cNvSpPr/>
          <p:nvPr/>
        </p:nvSpPr>
        <p:spPr>
          <a:xfrm>
            <a:off x="127138" y="6986504"/>
            <a:ext cx="1351675" cy="404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開催日時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3E59AE-3F31-4F40-A1D5-7EE3B5C8B8E8}"/>
              </a:ext>
            </a:extLst>
          </p:cNvPr>
          <p:cNvSpPr txBox="1"/>
          <p:nvPr/>
        </p:nvSpPr>
        <p:spPr>
          <a:xfrm>
            <a:off x="799055" y="5216657"/>
            <a:ext cx="7775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ja-JP" altLang="en-US" sz="2400" b="1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留学生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</a:t>
            </a:r>
            <a:r>
              <a:rPr lang="ja-JP" altLang="en-US" sz="2400" b="1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失敗しやすい点</a:t>
            </a:r>
            <a:endParaRPr lang="en-US" altLang="ja-JP" sz="2400" b="1" dirty="0">
              <a:solidFill>
                <a:schemeClr val="accent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ja-JP" altLang="en-US" sz="2400" b="1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よく聞かれる質問　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答え方・上手な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PR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の仕方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b="1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企業研究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と</a:t>
            </a:r>
            <a:r>
              <a:rPr kumimoji="1" lang="ja-JP" altLang="en-US" sz="2400" b="1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志望動機</a:t>
            </a:r>
            <a:r>
              <a:rPr lang="ja-JP" altLang="en-US" sz="2000" b="1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例を使って解説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6B29906-A232-4699-834B-AF9A4F6CBFDA}"/>
              </a:ext>
            </a:extLst>
          </p:cNvPr>
          <p:cNvSpPr txBox="1"/>
          <p:nvPr/>
        </p:nvSpPr>
        <p:spPr>
          <a:xfrm>
            <a:off x="1579857" y="6808968"/>
            <a:ext cx="68225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en-US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回 </a:t>
            </a:r>
            <a:r>
              <a:rPr kumimoji="1" lang="en-US" altLang="ja-JP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12</a:t>
            </a:r>
            <a:r>
              <a:rPr kumimoji="1"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月</a:t>
            </a:r>
            <a:r>
              <a:rPr lang="en-US" altLang="ja-JP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23</a:t>
            </a:r>
            <a:r>
              <a:rPr kumimoji="1"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日（木）</a:t>
            </a:r>
            <a:r>
              <a:rPr kumimoji="1" lang="en-US" altLang="ja-JP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18:30</a:t>
            </a:r>
          </a:p>
          <a:p>
            <a:endParaRPr kumimoji="1" lang="ja-JP" alt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44" name="Picture 2">
            <a:extLst>
              <a:ext uri="{FF2B5EF4-FFF2-40B4-BE49-F238E27FC236}">
                <a16:creationId xmlns:a16="http://schemas.microsoft.com/office/drawing/2014/main" id="{8F52493B-2295-415B-AC7D-4D4D110A0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135" y="8148776"/>
            <a:ext cx="1583153" cy="158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09B57D6C-C702-4A07-A04F-C747EE4B5863}"/>
              </a:ext>
            </a:extLst>
          </p:cNvPr>
          <p:cNvSpPr/>
          <p:nvPr/>
        </p:nvSpPr>
        <p:spPr>
          <a:xfrm>
            <a:off x="147835" y="8835344"/>
            <a:ext cx="1351675" cy="361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講師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TextBox 8">
            <a:extLst>
              <a:ext uri="{FF2B5EF4-FFF2-40B4-BE49-F238E27FC236}">
                <a16:creationId xmlns:a16="http://schemas.microsoft.com/office/drawing/2014/main" id="{4992BE7D-2B1D-4A2B-8522-132D0D9F5DEB}"/>
              </a:ext>
            </a:extLst>
          </p:cNvPr>
          <p:cNvSpPr txBox="1"/>
          <p:nvPr/>
        </p:nvSpPr>
        <p:spPr>
          <a:xfrm>
            <a:off x="1634947" y="8810082"/>
            <a:ext cx="2277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留学生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20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就職支援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TextBox 8">
            <a:extLst>
              <a:ext uri="{FF2B5EF4-FFF2-40B4-BE49-F238E27FC236}">
                <a16:creationId xmlns:a16="http://schemas.microsoft.com/office/drawing/2014/main" id="{76B3C729-9357-46B3-84EE-3307DD9CB7FD}"/>
              </a:ext>
            </a:extLst>
          </p:cNvPr>
          <p:cNvSpPr txBox="1"/>
          <p:nvPr/>
        </p:nvSpPr>
        <p:spPr>
          <a:xfrm>
            <a:off x="1579857" y="9153947"/>
            <a:ext cx="3749413" cy="45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留学生コンサルタント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須藤　歩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ED389C-87BC-4FE5-9F15-9F6D6C68D1C5}"/>
              </a:ext>
            </a:extLst>
          </p:cNvPr>
          <p:cNvSpPr txBox="1"/>
          <p:nvPr/>
        </p:nvSpPr>
        <p:spPr>
          <a:xfrm>
            <a:off x="2696028" y="9915608"/>
            <a:ext cx="51555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20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山梨大学国際交流センター　伊藤（いとう）</a:t>
            </a:r>
          </a:p>
          <a:p>
            <a:r>
              <a:rPr lang="en-US" altLang="ja-JP" sz="20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e-mail: </a:t>
            </a:r>
            <a:r>
              <a:rPr lang="en-US" altLang="ja-JP" sz="2000" u="sng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takaei@yamanashi.ac.jp</a:t>
            </a:r>
            <a:endParaRPr lang="ja-JP" altLang="ja-JP" sz="20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ja-JP" sz="20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申し込みを</a:t>
            </a:r>
            <a:r>
              <a:rPr lang="ja-JP" altLang="en-US" sz="20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し</a:t>
            </a:r>
            <a:r>
              <a:rPr lang="ja-JP" altLang="ja-JP" sz="20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た方に，詳細をお知らせします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79D79072-9A18-4D50-B493-BB8A2C3DD433}"/>
              </a:ext>
            </a:extLst>
          </p:cNvPr>
          <p:cNvSpPr/>
          <p:nvPr/>
        </p:nvSpPr>
        <p:spPr>
          <a:xfrm>
            <a:off x="358603" y="196214"/>
            <a:ext cx="4218709" cy="667582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8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文部科学省委託事業</a:t>
            </a:r>
            <a:endParaRPr lang="en-US" altLang="ja-JP" sz="18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ctr"/>
            <a:r>
              <a:rPr lang="ja-JP" altLang="ja-JP" sz="18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山梨留学生就職促進プログラム</a:t>
            </a:r>
            <a:endParaRPr kumimoji="1" lang="ja-JP" altLang="en-US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4D9ACEA-DCCC-401C-895C-77627EA4A0C3}"/>
              </a:ext>
            </a:extLst>
          </p:cNvPr>
          <p:cNvSpPr txBox="1"/>
          <p:nvPr/>
        </p:nvSpPr>
        <p:spPr>
          <a:xfrm>
            <a:off x="1602833" y="7376183"/>
            <a:ext cx="68225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en-US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2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回   </a:t>
            </a:r>
            <a:r>
              <a:rPr kumimoji="1" lang="en-US" altLang="ja-JP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</a:t>
            </a:r>
            <a:r>
              <a:rPr kumimoji="1"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月</a:t>
            </a:r>
            <a:r>
              <a:rPr kumimoji="1" lang="en-US" altLang="ja-JP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  <a:r>
              <a:rPr kumimoji="1"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日  （木）</a:t>
            </a:r>
            <a:r>
              <a:rPr kumimoji="1" lang="en-US" altLang="ja-JP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18:30</a:t>
            </a:r>
          </a:p>
          <a:p>
            <a:endParaRPr kumimoji="1" lang="ja-JP" alt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BEEC5A1-4008-4033-8BF4-D2C8E1BFE0C3}"/>
              </a:ext>
            </a:extLst>
          </p:cNvPr>
          <p:cNvSpPr/>
          <p:nvPr/>
        </p:nvSpPr>
        <p:spPr>
          <a:xfrm>
            <a:off x="172705" y="8202144"/>
            <a:ext cx="1351675" cy="404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形式</a:t>
            </a:r>
            <a:endParaRPr kumimoji="1"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TextBox 8">
            <a:extLst>
              <a:ext uri="{FF2B5EF4-FFF2-40B4-BE49-F238E27FC236}">
                <a16:creationId xmlns:a16="http://schemas.microsoft.com/office/drawing/2014/main" id="{551BED73-576A-433E-A069-A6C8279C50FA}"/>
              </a:ext>
            </a:extLst>
          </p:cNvPr>
          <p:cNvSpPr txBox="1"/>
          <p:nvPr/>
        </p:nvSpPr>
        <p:spPr>
          <a:xfrm>
            <a:off x="1711698" y="8244672"/>
            <a:ext cx="3749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オンライン形式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8513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16学術会セミナー</Template>
  <TotalTime>0</TotalTime>
  <Words>116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DengXian</vt:lpstr>
      <vt:lpstr>Arial</vt:lpstr>
      <vt:lpstr>Calibri</vt:lpstr>
      <vt:lpstr>Segoe UI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2015-04-28T11:50:18Z</dcterms:created>
  <dcterms:modified xsi:type="dcterms:W3CDTF">2021-11-11T03:56:22Z</dcterms:modified>
</cp:coreProperties>
</file>